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0" r:id="rId3"/>
    <p:sldId id="259" r:id="rId4"/>
    <p:sldId id="262" r:id="rId5"/>
    <p:sldId id="263" r:id="rId6"/>
    <p:sldId id="264" r:id="rId7"/>
    <p:sldId id="265" r:id="rId8"/>
    <p:sldId id="266" r:id="rId9"/>
    <p:sldId id="267" r:id="rId10"/>
    <p:sldId id="269" r:id="rId11"/>
    <p:sldId id="270" r:id="rId12"/>
    <p:sldId id="268" r:id="rId13"/>
    <p:sldId id="271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23.06.2024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23.06.2024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23.06.2024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23.06.2024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23.06.2024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23.06.2024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23.06.2024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sz="1800" dirty="0" smtClean="0"/>
              <a:t>Цель : воспитание подрастающего поколения через социальную деятельность  и </a:t>
            </a:r>
            <a:r>
              <a:rPr lang="ru-RU" sz="1800" dirty="0" smtClean="0">
                <a:solidFill>
                  <a:prstClr val="black"/>
                </a:solidFill>
              </a:rPr>
              <a:t>привлечение </a:t>
            </a:r>
            <a:r>
              <a:rPr lang="ru-RU" sz="1800" dirty="0">
                <a:solidFill>
                  <a:prstClr val="black"/>
                </a:solidFill>
              </a:rPr>
              <a:t>внимания обучающихся </a:t>
            </a:r>
            <a:r>
              <a:rPr lang="ru-RU" sz="1800" dirty="0" smtClean="0">
                <a:solidFill>
                  <a:prstClr val="black"/>
                </a:solidFill>
              </a:rPr>
              <a:t>школы к здоровому образу жизни</a:t>
            </a:r>
            <a:endParaRPr lang="ru-RU" sz="1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286000" y="1752836"/>
            <a:ext cx="4572000" cy="335232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- 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формирование у участников образовательного процесса социально-значимых ценностей и социально-активной позиции, позитивного мнения о роли здорового образа жизни как необходимого условия развития человека и общества;</a:t>
            </a:r>
            <a:endParaRPr lang="ru-RU" sz="1600" dirty="0">
              <a:ea typeface="Calibri"/>
              <a:cs typeface="Times New Roman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- поднятие престижа здорового образа жизни у обучающихся</a:t>
            </a:r>
            <a:r>
              <a:rPr lang="ru-RU" dirty="0">
                <a:solidFill>
                  <a:srgbClr val="5D5D5D"/>
                </a:solidFill>
                <a:latin typeface="Times New Roman"/>
                <a:ea typeface="Calibri"/>
                <a:cs typeface="Times New Roman"/>
              </a:rPr>
              <a:t>;</a:t>
            </a:r>
            <a:endParaRPr lang="ru-RU" sz="1600" dirty="0">
              <a:ea typeface="Calibri"/>
              <a:cs typeface="Times New Roman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solidFill>
                  <a:srgbClr val="5D5D5D"/>
                </a:solidFill>
                <a:latin typeface="Times New Roman"/>
                <a:ea typeface="Calibri"/>
                <a:cs typeface="Times New Roman"/>
              </a:rPr>
              <a:t>- 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поддержка развития волонтерского движения в рамках социального творчества, духовного и гражданского воспитания. </a:t>
            </a:r>
            <a:endParaRPr lang="ru-RU" sz="1600" dirty="0">
              <a:ea typeface="Calibri"/>
              <a:cs typeface="Times New Roman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1400" dirty="0" smtClean="0"/>
              <a:t>Задачи: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3089654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Мы выбираем жизнь!</a:t>
            </a:r>
            <a:endParaRPr lang="ru-RU" dirty="0"/>
          </a:p>
        </p:txBody>
      </p:sp>
      <p:pic>
        <p:nvPicPr>
          <p:cNvPr id="4" name="Объект 3" descr="Что может быть важнее и прекраснее здоровья? «Трудно себе представить то благотворное изменение, которое произошло бы во всей жизни людской, если бы люди перестали одурманивать и отравлять себя водкой, вином, табаком и опиумом» Л.Н. Толстой Согласно Всемирной организации здравоохранения (ВОЗ),  Здоровье – это «состояние полного физического, духовного и социального благополучия, а не только отсутствия болезней и физических дефектов». 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600200"/>
            <a:ext cx="8280919" cy="45259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509636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04665"/>
            <a:ext cx="7772400" cy="1584175"/>
          </a:xfrm>
        </p:spPr>
        <p:txBody>
          <a:bodyPr/>
          <a:lstStyle/>
          <a:p>
            <a:r>
              <a:rPr lang="ru-RU" dirty="0" smtClean="0"/>
              <a:t>ЧУМА ХХ</a:t>
            </a:r>
            <a:r>
              <a:rPr lang="en-US" dirty="0" smtClean="0"/>
              <a:t>I</a:t>
            </a:r>
            <a:r>
              <a:rPr lang="ru-RU" dirty="0" smtClean="0"/>
              <a:t> века – наркомания.</a:t>
            </a:r>
            <a:br>
              <a:rPr lang="ru-RU" dirty="0" smtClean="0"/>
            </a:br>
            <a:r>
              <a:rPr lang="ru-RU" dirty="0" smtClean="0"/>
              <a:t>Наркотики отнимают будущее!</a:t>
            </a:r>
            <a:endParaRPr lang="ru-RU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1403648" y="2276872"/>
            <a:ext cx="6400800" cy="4176464"/>
          </a:xfrm>
        </p:spPr>
        <p:txBody>
          <a:bodyPr>
            <a:normAutofit/>
          </a:bodyPr>
          <a:lstStyle/>
          <a:p>
            <a:pPr algn="l"/>
            <a:r>
              <a:rPr lang="ru-RU" sz="2400" dirty="0" smtClean="0"/>
              <a:t>Наркомания – заболевание, выражающееся в непреодолимом влечении к наркотика м,  в  глубокой психической и физической зависимости от них.</a:t>
            </a:r>
          </a:p>
          <a:p>
            <a:pPr algn="l"/>
            <a:endParaRPr lang="ru-RU" sz="2400" dirty="0"/>
          </a:p>
          <a:p>
            <a:pPr algn="l"/>
            <a:r>
              <a:rPr lang="ru-RU" sz="2400" dirty="0" smtClean="0"/>
              <a:t>Наркотики – токсические вещества, вызывающие поражения многих органов, снижающие иммунитет и приводящие к ранней смерти.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7641293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Мифы о наркотиках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>
              <a:lnSpc>
                <a:spcPct val="115000"/>
              </a:lnSpc>
              <a:spcAft>
                <a:spcPts val="750"/>
              </a:spcAft>
            </a:pPr>
            <a:r>
              <a:rPr lang="ru-RU" b="1" i="1" dirty="0" smtClean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Миф </a:t>
            </a:r>
            <a:r>
              <a:rPr lang="ru-RU" b="1" i="1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первый:</a:t>
            </a:r>
            <a:r>
              <a:rPr lang="ru-RU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 Попробуй — все пробуют. Это не так: 80% подростков никогда не пробовали наркотиков.</a:t>
            </a:r>
            <a:endParaRPr lang="ru-RU" sz="36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750"/>
              </a:spcAft>
            </a:pPr>
            <a:r>
              <a:rPr lang="ru-RU" b="1" i="1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Миф второй:</a:t>
            </a:r>
            <a:r>
              <a:rPr lang="ru-RU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 Попробуй — вредных последствий не будет. Это ложь. К некоторым наркотикам зависимость формируется с 1—2 раза. Кроме того, в связи с индивидуальными особенностями возможна гибель при первой же инъекции.</a:t>
            </a:r>
            <a:endParaRPr lang="ru-RU" sz="36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750"/>
              </a:spcAft>
            </a:pPr>
            <a:r>
              <a:rPr lang="ru-RU" b="1" i="1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Миф третий:</a:t>
            </a:r>
            <a:r>
              <a:rPr lang="ru-RU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 Попробуй — если не понравится, прекратишь прием. Нет, при употреблении наркотиков страдает воля, и даже с помощью врачей излечиться от наркотической зависимости сложно.</a:t>
            </a:r>
            <a:endParaRPr lang="ru-RU" sz="36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750"/>
              </a:spcAft>
            </a:pPr>
            <a:r>
              <a:rPr lang="ru-RU" b="1" i="1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Миф четвертый:</a:t>
            </a:r>
            <a:r>
              <a:rPr lang="ru-RU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 Существуют «безвредные наркотики». Таких не существует. Все наркотики ядовиты.</a:t>
            </a:r>
            <a:endParaRPr lang="ru-RU" sz="36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3600" dirty="0">
                <a:ea typeface="Calibri"/>
                <a:cs typeface="Times New Roman"/>
              </a:rPr>
              <a:t> 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642518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 smtClean="0"/>
              <a:t>Причины, подталкивающие к бездне….</a:t>
            </a: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Естественное любопытство, желание «просто попробовать».</a:t>
            </a:r>
          </a:p>
          <a:p>
            <a:r>
              <a:rPr lang="ru-RU" sz="2400" dirty="0" smtClean="0"/>
              <a:t>Страх прослыть «белой вороной»</a:t>
            </a:r>
          </a:p>
          <a:p>
            <a:r>
              <a:rPr lang="ru-RU" sz="2400" dirty="0" smtClean="0"/>
              <a:t>Неумение сказать : «НЕТ!»</a:t>
            </a:r>
          </a:p>
          <a:p>
            <a:r>
              <a:rPr lang="ru-RU" sz="2400" dirty="0" smtClean="0"/>
              <a:t>Желание сделать свою жизнь «интересной и наполненной»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2156355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 smtClean="0"/>
              <a:t>УМЕЙ СКАЗАТЬ: «НЕТ!»</a:t>
            </a: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2400" dirty="0" smtClean="0"/>
              <a:t>На  предложение попробовать – вежливо откажитесь.</a:t>
            </a:r>
          </a:p>
          <a:p>
            <a:r>
              <a:rPr lang="ru-RU" sz="2400" dirty="0" smtClean="0"/>
              <a:t>Объясните причину отказа: «Это опасно для  жизни!».</a:t>
            </a:r>
          </a:p>
          <a:p>
            <a:r>
              <a:rPr lang="ru-RU" sz="2400" dirty="0" smtClean="0"/>
              <a:t>Не проявляйте интереса,  просто пройдите мимо, не обращая внимания.</a:t>
            </a:r>
          </a:p>
          <a:p>
            <a:r>
              <a:rPr lang="ru-RU" sz="2400" dirty="0" smtClean="0"/>
              <a:t>Избегайте ситуации и места, где на вас могут оказать давление.</a:t>
            </a:r>
          </a:p>
          <a:p>
            <a:r>
              <a:rPr lang="ru-RU" sz="2400" dirty="0" smtClean="0"/>
              <a:t>Если случайно оказался в кругу друзей, среди которых кто-то употребляет наркотики,  постарайся уйти как можно скорее.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2040064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Последствия наркомании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Aft>
                <a:spcPts val="750"/>
              </a:spcAft>
            </a:pPr>
            <a:r>
              <a:rPr lang="ru-RU" sz="2000" dirty="0" smtClean="0">
                <a:solidFill>
                  <a:srgbClr val="000000"/>
                </a:solidFill>
                <a:latin typeface="Arial"/>
                <a:ea typeface="Times New Roman"/>
              </a:rPr>
              <a:t>Опасен </a:t>
            </a:r>
            <a:r>
              <a:rPr lang="ru-RU" sz="2000" dirty="0">
                <a:solidFill>
                  <a:srgbClr val="000000"/>
                </a:solidFill>
                <a:latin typeface="Arial"/>
                <a:ea typeface="Times New Roman"/>
              </a:rPr>
              <a:t>любой наркотик, даже одноразовая его проба. При повторении пробы незаметно, но неизбежно появляется привычка. При отсутствии наркотика человек испытывает мучительное состояние — абстиненцию. Его преследует отчаяние, беспокойство, раздражительность, нетерпение, боли в костях и мышцах; он, как при пытке, страдает от тяжкой бессонницы или кошмарных снов. Прием препарата прекращает эту муку. Но ненадолго. Организм требует новой </a:t>
            </a:r>
            <a:r>
              <a:rPr lang="ru-RU" sz="2000" dirty="0" smtClean="0">
                <a:solidFill>
                  <a:srgbClr val="000000"/>
                </a:solidFill>
                <a:latin typeface="Arial"/>
                <a:ea typeface="Times New Roman"/>
              </a:rPr>
              <a:t>встряски</a:t>
            </a:r>
            <a:r>
              <a:rPr lang="ru-RU" sz="2000" i="1" dirty="0" smtClean="0">
                <a:solidFill>
                  <a:srgbClr val="000000"/>
                </a:solidFill>
                <a:latin typeface="Arial"/>
                <a:ea typeface="Times New Roman"/>
              </a:rPr>
              <a:t>.</a:t>
            </a:r>
            <a:endParaRPr lang="ru-RU" sz="2000" dirty="0">
              <a:latin typeface="Times New Roman"/>
              <a:ea typeface="Times New Roman"/>
            </a:endParaRPr>
          </a:p>
          <a:p>
            <a:r>
              <a:rPr lang="ru-RU" sz="2400" dirty="0" smtClean="0"/>
              <a:t>Попасть в адскую зависимость и умереть в молодом возрасте дряхлым стариком – </a:t>
            </a:r>
            <a:r>
              <a:rPr lang="ru-RU" sz="1800" dirty="0" smtClean="0"/>
              <a:t>ВОТ ЦЕНА ИЗЛИШНЕГО ЛЮБОПЫТСТВА И ЛОЖНОЙ РОМАНТИКИ.</a:t>
            </a: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24291003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750"/>
              </a:spcAft>
            </a:pPr>
            <a:r>
              <a:rPr lang="ru-RU" sz="2000" b="1" i="1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Одно лишь помнить мы должны всегда:</a:t>
            </a:r>
            <a:r>
              <a:rPr lang="ru-RU" sz="2000" dirty="0">
                <a:ea typeface="Calibri"/>
                <a:cs typeface="Times New Roman"/>
              </a:rPr>
              <a:t/>
            </a:r>
            <a:br>
              <a:rPr lang="ru-RU" sz="2000" dirty="0">
                <a:ea typeface="Calibri"/>
                <a:cs typeface="Times New Roman"/>
              </a:rPr>
            </a:br>
            <a:r>
              <a:rPr lang="ru-RU" sz="2000" b="1" i="1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с </a:t>
            </a:r>
            <a:r>
              <a:rPr lang="ru-RU" sz="2000" b="1" i="1" dirty="0" smtClean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наркотиками </a:t>
            </a:r>
            <a:r>
              <a:rPr lang="ru-RU" sz="2000" b="1" i="1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нам не по пути,</a:t>
            </a:r>
            <a:r>
              <a:rPr lang="ru-RU" sz="2000" dirty="0">
                <a:ea typeface="Calibri"/>
                <a:cs typeface="Times New Roman"/>
              </a:rPr>
              <a:t/>
            </a:r>
            <a:br>
              <a:rPr lang="ru-RU" sz="2000" dirty="0">
                <a:ea typeface="Calibri"/>
                <a:cs typeface="Times New Roman"/>
              </a:rPr>
            </a:br>
            <a:r>
              <a:rPr lang="ru-RU" sz="2000" b="1" i="1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себя в другом необходимо нам найти !</a:t>
            </a:r>
            <a:endParaRPr lang="ru-RU" sz="2000" dirty="0">
              <a:ea typeface="Calibri"/>
              <a:cs typeface="Times New Roman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dirty="0" smtClean="0"/>
              <a:t>Пути в нашей жизни есть разные –</a:t>
            </a:r>
          </a:p>
          <a:p>
            <a:pPr marL="0" indent="0" algn="ctr">
              <a:buNone/>
            </a:pPr>
            <a:r>
              <a:rPr lang="ru-RU" dirty="0" smtClean="0"/>
              <a:t>Полезные и опасные.</a:t>
            </a:r>
          </a:p>
          <a:p>
            <a:pPr marL="0" indent="0" algn="ctr">
              <a:buNone/>
            </a:pPr>
            <a:r>
              <a:rPr lang="ru-RU" dirty="0" smtClean="0"/>
              <a:t>Свою судьбу мы строим сами!</a:t>
            </a:r>
          </a:p>
          <a:p>
            <a:pPr marL="0" indent="0" algn="ctr">
              <a:buNone/>
            </a:pPr>
            <a:r>
              <a:rPr lang="ru-RU" dirty="0" smtClean="0"/>
              <a:t>Мы – за здоровый образ жизни, за здоровый активный досуг, за все – что способствует нашему личностному росту и развитию!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170358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 smtClean="0"/>
              <a:t>Мы оказываем шефскую помощь родителям погибшего в СВО на Украине Жданова М.С., поздравляем с праздниками, приглашаем на встречи в школу.</a:t>
            </a:r>
            <a:endParaRPr lang="ru-RU" sz="200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628800"/>
            <a:ext cx="3888432" cy="4680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 descr="G:\гмн фото\IMG_172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628800"/>
            <a:ext cx="4248472" cy="446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3901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В счастливой жизни  - нет места наркотикам!</a:t>
            </a:r>
            <a:endParaRPr lang="ru-RU" sz="2400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7" y="1772816"/>
            <a:ext cx="3600400" cy="4464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772816"/>
            <a:ext cx="4104455" cy="44644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624380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25381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Здоровая страна начинается с тебя!</a:t>
            </a:r>
            <a:endParaRPr lang="ru-RU" sz="2400" dirty="0"/>
          </a:p>
        </p:txBody>
      </p:sp>
      <p:pic>
        <p:nvPicPr>
          <p:cNvPr id="5" name="Объект 4" descr="G:\для презентации от В.А\FXQF7252.JPG"/>
          <p:cNvPicPr>
            <a:picLocks noGrp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556792"/>
            <a:ext cx="3898528" cy="452596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628800"/>
            <a:ext cx="3744416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416230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692696"/>
            <a:ext cx="7848872" cy="55446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6671620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</TotalTime>
  <Words>406</Words>
  <Application>Microsoft Office PowerPoint</Application>
  <PresentationFormat>Экран (4:3)</PresentationFormat>
  <Paragraphs>38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Цель : воспитание подрастающего поколения через социальную деятельность  и привлечение внимания обучающихся школы к здоровому образу жизни</vt:lpstr>
      <vt:lpstr>Мы выбираем жизнь!</vt:lpstr>
      <vt:lpstr>ЧУМА ХХI века – наркомания. Наркотики отнимают будущее!</vt:lpstr>
      <vt:lpstr>Мифы о наркотиках</vt:lpstr>
      <vt:lpstr>Причины, подталкивающие к бездне….</vt:lpstr>
      <vt:lpstr>УМЕЙ СКАЗАТЬ: «НЕТ!»</vt:lpstr>
      <vt:lpstr>Последствия наркомании</vt:lpstr>
      <vt:lpstr>Одно лишь помнить мы должны всегда: с наркотиками нам не по пути, себя в другом необходимо нам найти !</vt:lpstr>
      <vt:lpstr>Мы оказываем шефскую помощь родителям погибшего в СВО на Украине Жданова М.С., поздравляем с праздниками, приглашаем на встречи в школу.</vt:lpstr>
      <vt:lpstr>В счастливой жизни  - нет места наркотикам!</vt:lpstr>
      <vt:lpstr>Презентация PowerPoint</vt:lpstr>
      <vt:lpstr>Здоровая страна начинается с тебя!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Повторим правило</dc:title>
  <dc:creator>Школа</dc:creator>
  <cp:lastModifiedBy>Мария Николаевна</cp:lastModifiedBy>
  <cp:revision>29</cp:revision>
  <dcterms:created xsi:type="dcterms:W3CDTF">2016-05-10T05:45:50Z</dcterms:created>
  <dcterms:modified xsi:type="dcterms:W3CDTF">2024-06-23T16:07:37Z</dcterms:modified>
</cp:coreProperties>
</file>